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57" r:id="rId2"/>
  </p:sldIdLst>
  <p:sldSz cx="6858000" cy="9144000" type="screen4x3"/>
  <p:notesSz cx="6797675" cy="9928225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未命名的章節" id="{DAB76625-FF51-4E93-81E0-5150A58958B6}">
          <p14:sldIdLst>
            <p14:sldId id="25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99"/>
    <a:srgbClr val="333300"/>
    <a:srgbClr val="000099"/>
    <a:srgbClr val="FF3399"/>
    <a:srgbClr val="660033"/>
    <a:srgbClr val="CC9900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>
        <p:scale>
          <a:sx n="84" d="100"/>
          <a:sy n="84" d="100"/>
        </p:scale>
        <p:origin x="-1866" y="-72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50444" y="1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/>
          <a:lstStyle>
            <a:lvl1pPr algn="r">
              <a:defRPr sz="1200"/>
            </a:lvl1pPr>
          </a:lstStyle>
          <a:p>
            <a:fld id="{E0421E9F-8886-4268-AE70-ABEE6F2020A3}" type="datetimeFigureOut">
              <a:rPr lang="zh-TW" altLang="en-US" smtClean="0"/>
              <a:t>2014/6/18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2003425" y="744538"/>
            <a:ext cx="27908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1" tIns="45715" rIns="91431" bIns="45715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31" tIns="45715" rIns="91431" bIns="45715" rtlCol="0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1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50444" y="9430092"/>
            <a:ext cx="2945659" cy="496411"/>
          </a:xfrm>
          <a:prstGeom prst="rect">
            <a:avLst/>
          </a:prstGeom>
        </p:spPr>
        <p:txBody>
          <a:bodyPr vert="horz" lIns="91431" tIns="45715" rIns="91431" bIns="45715" rtlCol="0" anchor="b"/>
          <a:lstStyle>
            <a:lvl1pPr algn="r">
              <a:defRPr sz="1200"/>
            </a:lvl1pPr>
          </a:lstStyle>
          <a:p>
            <a:fld id="{26B5D4D1-5E93-4604-B94A-E3E5651FE18F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8569551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2003425" y="744538"/>
            <a:ext cx="2790825" cy="3722687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6B5D4D1-5E93-4604-B94A-E3E5651FE18F}" type="slidenum">
              <a:rPr lang="zh-TW" altLang="en-US">
                <a:solidFill>
                  <a:prstClr val="black"/>
                </a:solidFill>
              </a:rPr>
              <a:pPr/>
              <a:t>1</a:t>
            </a:fld>
            <a:endParaRPr lang="zh-TW" alt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215384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514350" y="2840570"/>
            <a:ext cx="5829300" cy="1960033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821928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2415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4972050" y="366188"/>
            <a:ext cx="1543050" cy="7802033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342900" y="366188"/>
            <a:ext cx="4514850" cy="7802033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68537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8099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541735" y="3875621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8231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86150" y="2133604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0301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2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342902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3483771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3483771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60805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78419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650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2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2681289" y="364070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342902" y="1913470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4209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344216" y="6400801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344216" y="7156452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1433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342900" y="2133604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342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AEDC-C1D0-4E2B-B8A6-E85EB8E85473}" type="datetimeFigureOut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2014/6/18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2343150" y="8475137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4914900" y="8475137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40ABC22-3062-4110-A478-F49965D75D46}" type="slidenum">
              <a:rPr lang="zh-TW" altLang="en-US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zh-TW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8898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文字方塊 119"/>
          <p:cNvSpPr txBox="1"/>
          <p:nvPr/>
        </p:nvSpPr>
        <p:spPr>
          <a:xfrm>
            <a:off x="639704" y="96215"/>
            <a:ext cx="54267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lang="zh-TW" altLang="en-US" sz="2000" b="1" dirty="0" smtClean="0">
                <a:solidFill>
                  <a:prstClr val="white"/>
                </a:solidFill>
              </a:rPr>
              <a:t>淡江大學學生重大意外事件處理</a:t>
            </a:r>
            <a:r>
              <a:rPr lang="zh-TW" altLang="en-US" sz="2000" b="1" dirty="0">
                <a:solidFill>
                  <a:prstClr val="white"/>
                </a:solidFill>
              </a:rPr>
              <a:t>流程</a:t>
            </a:r>
          </a:p>
        </p:txBody>
      </p:sp>
      <p:sp>
        <p:nvSpPr>
          <p:cNvPr id="37" name="矩形 36"/>
          <p:cNvSpPr/>
          <p:nvPr/>
        </p:nvSpPr>
        <p:spPr>
          <a:xfrm>
            <a:off x="1165680" y="611560"/>
            <a:ext cx="4428492" cy="648072"/>
          </a:xfrm>
          <a:prstGeom prst="rect">
            <a:avLst/>
          </a:prstGeom>
          <a:solidFill>
            <a:srgbClr val="000099"/>
          </a:solidFill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prstClr val="white"/>
                </a:solidFill>
                <a:latin typeface="新細明體"/>
              </a:rPr>
              <a:t>各 單 位 獲 知 意 外 事 件 通 報</a:t>
            </a:r>
            <a:endParaRPr lang="zh-TW" altLang="en-US" b="1" dirty="0">
              <a:solidFill>
                <a:prstClr val="white"/>
              </a:solidFill>
              <a:latin typeface="新細明體"/>
            </a:endParaRPr>
          </a:p>
        </p:txBody>
      </p:sp>
      <p:grpSp>
        <p:nvGrpSpPr>
          <p:cNvPr id="2" name="群組 1"/>
          <p:cNvGrpSpPr/>
          <p:nvPr/>
        </p:nvGrpSpPr>
        <p:grpSpPr>
          <a:xfrm>
            <a:off x="659121" y="4047814"/>
            <a:ext cx="5521923" cy="1267166"/>
            <a:chOff x="659121" y="4047814"/>
            <a:chExt cx="5521923" cy="1267166"/>
          </a:xfrm>
        </p:grpSpPr>
        <p:sp>
          <p:nvSpPr>
            <p:cNvPr id="7" name="矩形 6"/>
            <p:cNvSpPr/>
            <p:nvPr/>
          </p:nvSpPr>
          <p:spPr>
            <a:xfrm>
              <a:off x="659121" y="4047814"/>
              <a:ext cx="5521923" cy="401854"/>
            </a:xfrm>
            <a:prstGeom prst="rect">
              <a:avLst/>
            </a:prstGeom>
            <a:gradFill flip="none" rotWithShape="1">
              <a:gsLst>
                <a:gs pos="0">
                  <a:schemeClr val="accent4">
                    <a:shade val="51000"/>
                    <a:satMod val="130000"/>
                  </a:schemeClr>
                </a:gs>
                <a:gs pos="80000">
                  <a:schemeClr val="accent4">
                    <a:shade val="93000"/>
                    <a:satMod val="130000"/>
                  </a:schemeClr>
                </a:gs>
                <a:gs pos="100000">
                  <a:schemeClr val="accent4">
                    <a:shade val="94000"/>
                    <a:satMod val="13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2</a:t>
              </a:r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  值班教官前往現場處理</a:t>
              </a:r>
              <a:endParaRPr lang="zh-TW" altLang="en-US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16" name="矩形 15"/>
            <p:cNvSpPr/>
            <p:nvPr/>
          </p:nvSpPr>
          <p:spPr>
            <a:xfrm>
              <a:off x="659122" y="4452786"/>
              <a:ext cx="1510950" cy="859076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2-1</a:t>
              </a:r>
            </a:p>
            <a:p>
              <a:pPr algn="ctr"/>
              <a:r>
                <a:rPr lang="zh-TW" altLang="en-US" b="1" dirty="0">
                  <a:solidFill>
                    <a:prstClr val="white"/>
                  </a:solidFill>
                  <a:latin typeface="新細明體"/>
                </a:rPr>
                <a:t>送醫</a:t>
              </a:r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急救</a:t>
              </a:r>
              <a:endParaRPr lang="zh-TW" altLang="en-US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110" name="矩形 109"/>
            <p:cNvSpPr/>
            <p:nvPr/>
          </p:nvSpPr>
          <p:spPr>
            <a:xfrm>
              <a:off x="2161066" y="4460957"/>
              <a:ext cx="1907022" cy="850011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2-2</a:t>
              </a:r>
            </a:p>
            <a:p>
              <a:pPr algn="ctr"/>
              <a:r>
                <a:rPr lang="zh-TW" altLang="en-US" sz="1400" b="1" dirty="0" smtClean="0">
                  <a:solidFill>
                    <a:prstClr val="white"/>
                  </a:solidFill>
                  <a:latin typeface="新細明體"/>
                </a:rPr>
                <a:t>上線填報傷亡通報</a:t>
              </a:r>
              <a:endParaRPr lang="en-US" altLang="zh-TW" sz="14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en-US" altLang="zh-TW" sz="1400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sz="1400" b="1" dirty="0" smtClean="0">
                  <a:solidFill>
                    <a:prstClr val="white"/>
                  </a:solidFill>
                  <a:latin typeface="新細明體"/>
                </a:rPr>
                <a:t>教育部校安網站</a:t>
              </a:r>
              <a:r>
                <a:rPr lang="en-US" altLang="zh-TW" sz="1400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128" name="矩形 127"/>
            <p:cNvSpPr/>
            <p:nvPr/>
          </p:nvSpPr>
          <p:spPr>
            <a:xfrm>
              <a:off x="4068087" y="4464970"/>
              <a:ext cx="2112957" cy="850010"/>
            </a:xfrm>
            <a:prstGeom prst="rect">
              <a:avLst/>
            </a:prstGeom>
            <a:solidFill>
              <a:srgbClr val="00B050"/>
            </a:solidFill>
          </p:spPr>
          <p:style>
            <a:lnRef idx="0">
              <a:schemeClr val="accent3"/>
            </a:lnRef>
            <a:fillRef idx="3">
              <a:schemeClr val="accent3"/>
            </a:fillRef>
            <a:effectRef idx="3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2-3</a:t>
              </a:r>
            </a:p>
            <a:p>
              <a:pPr algn="ctr"/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發言人統一發布訊息</a:t>
              </a:r>
              <a:endParaRPr lang="en-US" altLang="zh-TW" sz="16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en-US" altLang="zh-TW" sz="1600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秘書處</a:t>
              </a:r>
              <a:r>
                <a:rPr lang="en-US" altLang="zh-TW" sz="1600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sz="1600" b="1" dirty="0">
                <a:solidFill>
                  <a:prstClr val="white"/>
                </a:solidFill>
                <a:latin typeface="新細明體"/>
              </a:endParaRPr>
            </a:p>
          </p:txBody>
        </p:sp>
      </p:grpSp>
      <p:sp>
        <p:nvSpPr>
          <p:cNvPr id="80" name="六邊形 79"/>
          <p:cNvSpPr/>
          <p:nvPr/>
        </p:nvSpPr>
        <p:spPr>
          <a:xfrm>
            <a:off x="1700808" y="8532440"/>
            <a:ext cx="3456384" cy="504056"/>
          </a:xfrm>
          <a:prstGeom prst="hexagon">
            <a:avLst/>
          </a:prstGeom>
          <a:solidFill>
            <a:srgbClr val="660033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/>
              <a:t>送校安</a:t>
            </a:r>
            <a:r>
              <a:rPr lang="zh-TW" altLang="en-US" b="1" dirty="0" smtClean="0"/>
              <a:t>業務承辦</a:t>
            </a:r>
            <a:r>
              <a:rPr lang="zh-TW" altLang="en-US" b="1" dirty="0"/>
              <a:t>人員存參</a:t>
            </a:r>
          </a:p>
        </p:txBody>
      </p:sp>
      <p:grpSp>
        <p:nvGrpSpPr>
          <p:cNvPr id="28" name="群組 27"/>
          <p:cNvGrpSpPr/>
          <p:nvPr/>
        </p:nvGrpSpPr>
        <p:grpSpPr>
          <a:xfrm>
            <a:off x="668043" y="1979813"/>
            <a:ext cx="5513001" cy="1296043"/>
            <a:chOff x="668043" y="1979813"/>
            <a:chExt cx="5513001" cy="1296043"/>
          </a:xfrm>
        </p:grpSpPr>
        <p:sp>
          <p:nvSpPr>
            <p:cNvPr id="5" name="矩形 4"/>
            <p:cNvSpPr/>
            <p:nvPr/>
          </p:nvSpPr>
          <p:spPr>
            <a:xfrm>
              <a:off x="668043" y="2434868"/>
              <a:ext cx="1381515" cy="840988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1-1</a:t>
              </a:r>
            </a:p>
            <a:p>
              <a:pPr algn="ctr"/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瞭解情形</a:t>
              </a:r>
              <a:endParaRPr lang="zh-TW" altLang="en-US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6" name="矩形 5"/>
            <p:cNvSpPr/>
            <p:nvPr/>
          </p:nvSpPr>
          <p:spPr>
            <a:xfrm>
              <a:off x="4793727" y="2446700"/>
              <a:ext cx="1387317" cy="822160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1-4</a:t>
              </a:r>
            </a:p>
            <a:p>
              <a:pPr algn="ctr"/>
              <a:r>
                <a:rPr lang="zh-TW" altLang="en-US" b="1" dirty="0">
                  <a:solidFill>
                    <a:prstClr val="white"/>
                  </a:solidFill>
                  <a:latin typeface="新細明體"/>
                </a:rPr>
                <a:t>通報</a:t>
              </a:r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警方</a:t>
              </a:r>
              <a:endParaRPr lang="en-US" altLang="zh-TW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 </a:t>
              </a:r>
              <a:r>
                <a:rPr lang="en-US" altLang="zh-TW" sz="1200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sz="1200" b="1" dirty="0" smtClean="0">
                  <a:solidFill>
                    <a:prstClr val="white"/>
                  </a:solidFill>
                  <a:latin typeface="新細明體"/>
                </a:rPr>
                <a:t>含本校勤務中心</a:t>
              </a:r>
              <a:r>
                <a:rPr lang="en-US" altLang="zh-TW" sz="1200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sz="1200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38" name="矩形 37"/>
            <p:cNvSpPr/>
            <p:nvPr/>
          </p:nvSpPr>
          <p:spPr>
            <a:xfrm>
              <a:off x="2060847" y="2434485"/>
              <a:ext cx="1370169" cy="840988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1-2</a:t>
              </a:r>
            </a:p>
            <a:p>
              <a:pPr algn="ctr"/>
              <a:r>
                <a:rPr lang="zh-TW" altLang="en-US" b="1" dirty="0">
                  <a:solidFill>
                    <a:prstClr val="white"/>
                  </a:solidFill>
                  <a:latin typeface="新細明體"/>
                </a:rPr>
                <a:t>通知家屬、師長</a:t>
              </a:r>
            </a:p>
          </p:txBody>
        </p:sp>
        <p:sp>
          <p:nvSpPr>
            <p:cNvPr id="46" name="矩形 45"/>
            <p:cNvSpPr/>
            <p:nvPr/>
          </p:nvSpPr>
          <p:spPr>
            <a:xfrm>
              <a:off x="3456019" y="2442178"/>
              <a:ext cx="1348998" cy="833678"/>
            </a:xfrm>
            <a:prstGeom prst="rect">
              <a:avLst/>
            </a:prstGeom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1-3</a:t>
              </a:r>
            </a:p>
            <a:p>
              <a:pPr algn="ctr"/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通知本校</a:t>
              </a:r>
              <a:endParaRPr lang="en-US" altLang="zh-TW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相關單位</a:t>
              </a:r>
              <a:endParaRPr lang="zh-TW" altLang="en-US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43" name="矩形 42"/>
            <p:cNvSpPr/>
            <p:nvPr/>
          </p:nvSpPr>
          <p:spPr>
            <a:xfrm>
              <a:off x="668043" y="1979813"/>
              <a:ext cx="5513001" cy="466887"/>
            </a:xfrm>
            <a:prstGeom prst="rect">
              <a:avLst/>
            </a:prstGeom>
            <a:solidFill>
              <a:srgbClr val="CC9900"/>
            </a:solidFill>
          </p:spPr>
          <p:style>
            <a:lnRef idx="0">
              <a:schemeClr val="accent4"/>
            </a:lnRef>
            <a:fillRef idx="3">
              <a:schemeClr val="accent4"/>
            </a:fillRef>
            <a:effectRef idx="3">
              <a:schemeClr val="accent4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1</a:t>
              </a:r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  通報校安中心值班教官</a:t>
              </a:r>
              <a:endParaRPr lang="zh-TW" altLang="en-US" b="1" dirty="0">
                <a:solidFill>
                  <a:prstClr val="white"/>
                </a:solidFill>
                <a:latin typeface="新細明體"/>
              </a:endParaRPr>
            </a:p>
          </p:txBody>
        </p:sp>
      </p:grpSp>
      <p:sp>
        <p:nvSpPr>
          <p:cNvPr id="25" name="向下箭號 24"/>
          <p:cNvSpPr/>
          <p:nvPr/>
        </p:nvSpPr>
        <p:spPr>
          <a:xfrm>
            <a:off x="2697800" y="1259632"/>
            <a:ext cx="1423343" cy="720181"/>
          </a:xfrm>
          <a:prstGeom prst="down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電話通知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62" name="向下箭號 61"/>
          <p:cNvSpPr/>
          <p:nvPr/>
        </p:nvSpPr>
        <p:spPr>
          <a:xfrm>
            <a:off x="2735055" y="3309106"/>
            <a:ext cx="1423343" cy="720181"/>
          </a:xfrm>
          <a:prstGeom prst="down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趕赴現場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65" name="向下箭號 64"/>
          <p:cNvSpPr/>
          <p:nvPr/>
        </p:nvSpPr>
        <p:spPr>
          <a:xfrm>
            <a:off x="2708920" y="5310968"/>
            <a:ext cx="1423343" cy="989224"/>
          </a:xfrm>
          <a:prstGeom prst="down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後續處理作為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sp>
        <p:nvSpPr>
          <p:cNvPr id="69" name="向下箭號 68"/>
          <p:cNvSpPr/>
          <p:nvPr/>
        </p:nvSpPr>
        <p:spPr>
          <a:xfrm>
            <a:off x="2701613" y="7986695"/>
            <a:ext cx="1423343" cy="583132"/>
          </a:xfrm>
          <a:prstGeom prst="downArrow">
            <a:avLst/>
          </a:prstGeom>
          <a:solidFill>
            <a:srgbClr val="FFFF99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b="1" dirty="0" smtClean="0">
                <a:solidFill>
                  <a:schemeClr val="tx1"/>
                </a:solidFill>
              </a:rPr>
              <a:t>結案</a:t>
            </a:r>
            <a:endParaRPr lang="zh-TW" altLang="en-US" b="1" dirty="0">
              <a:solidFill>
                <a:schemeClr val="tx1"/>
              </a:solidFill>
            </a:endParaRPr>
          </a:p>
        </p:txBody>
      </p:sp>
      <p:grpSp>
        <p:nvGrpSpPr>
          <p:cNvPr id="3" name="群組 2"/>
          <p:cNvGrpSpPr/>
          <p:nvPr/>
        </p:nvGrpSpPr>
        <p:grpSpPr>
          <a:xfrm>
            <a:off x="636251" y="6309667"/>
            <a:ext cx="5527482" cy="1711649"/>
            <a:chOff x="692696" y="6309667"/>
            <a:chExt cx="5527482" cy="1711649"/>
          </a:xfrm>
        </p:grpSpPr>
        <p:sp>
          <p:nvSpPr>
            <p:cNvPr id="139" name="矩形 138"/>
            <p:cNvSpPr/>
            <p:nvPr/>
          </p:nvSpPr>
          <p:spPr>
            <a:xfrm>
              <a:off x="692696" y="6309667"/>
              <a:ext cx="5527482" cy="494581"/>
            </a:xfrm>
            <a:prstGeom prst="rect">
              <a:avLst/>
            </a:prstGeom>
            <a:solidFill>
              <a:srgbClr val="FF3399"/>
            </a:solidFill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3</a:t>
              </a:r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 後續處理</a:t>
              </a:r>
              <a:endParaRPr lang="zh-TW" altLang="en-US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148" name="矩形 147"/>
            <p:cNvSpPr/>
            <p:nvPr/>
          </p:nvSpPr>
          <p:spPr>
            <a:xfrm>
              <a:off x="692696" y="6804248"/>
              <a:ext cx="1305437" cy="12170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3-1</a:t>
              </a:r>
            </a:p>
            <a:p>
              <a:pPr algn="ctr"/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協助</a:t>
              </a:r>
              <a:endParaRPr lang="en-US" altLang="zh-TW" sz="16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家屬善後</a:t>
              </a:r>
              <a:endParaRPr lang="en-US" altLang="zh-TW" sz="16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en-US" altLang="zh-TW" sz="1200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sz="1200" b="1" dirty="0" smtClean="0">
                  <a:solidFill>
                    <a:prstClr val="white"/>
                  </a:solidFill>
                  <a:latin typeface="新細明體"/>
                </a:rPr>
                <a:t>系辦及輔導教官</a:t>
              </a:r>
              <a:r>
                <a:rPr lang="en-US" altLang="zh-TW" sz="1200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sz="1200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151" name="矩形 150"/>
            <p:cNvSpPr/>
            <p:nvPr/>
          </p:nvSpPr>
          <p:spPr>
            <a:xfrm>
              <a:off x="1988840" y="6804248"/>
              <a:ext cx="1125737" cy="12170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3-2</a:t>
              </a:r>
            </a:p>
            <a:p>
              <a:pPr algn="ctr"/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班級</a:t>
              </a:r>
              <a:endParaRPr lang="en-US" altLang="zh-TW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團體輔導</a:t>
              </a:r>
              <a:endParaRPr lang="en-US" altLang="zh-TW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b="1" dirty="0" smtClean="0">
                  <a:solidFill>
                    <a:prstClr val="white"/>
                  </a:solidFill>
                  <a:latin typeface="新細明體"/>
                </a:rPr>
                <a:t>諮輔組</a:t>
              </a:r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154" name="矩形 153"/>
            <p:cNvSpPr/>
            <p:nvPr/>
          </p:nvSpPr>
          <p:spPr>
            <a:xfrm>
              <a:off x="3068960" y="6804247"/>
              <a:ext cx="1017430" cy="1217069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3-3</a:t>
              </a:r>
            </a:p>
            <a:p>
              <a:pPr algn="ctr"/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加強校園環境檢測</a:t>
              </a:r>
              <a:endParaRPr lang="en-US" altLang="zh-TW" sz="16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en-US" altLang="zh-TW" sz="1600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總務處</a:t>
              </a:r>
              <a:r>
                <a:rPr lang="en-US" altLang="zh-TW" sz="1600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sz="1600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77" name="矩形 76"/>
            <p:cNvSpPr/>
            <p:nvPr/>
          </p:nvSpPr>
          <p:spPr>
            <a:xfrm>
              <a:off x="4077072" y="6804248"/>
              <a:ext cx="1070802" cy="12170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3-4</a:t>
              </a:r>
            </a:p>
            <a:p>
              <a:pPr algn="ctr"/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續報</a:t>
              </a:r>
              <a:endParaRPr lang="en-US" altLang="zh-TW" sz="16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zh-TW" altLang="en-US" sz="1600" b="1" dirty="0" smtClean="0">
                  <a:solidFill>
                    <a:prstClr val="white"/>
                  </a:solidFill>
                  <a:latin typeface="新細明體"/>
                </a:rPr>
                <a:t>校安通報</a:t>
              </a:r>
              <a:endParaRPr lang="en-US" altLang="zh-TW" sz="16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en-US" altLang="zh-TW" sz="1400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sz="1400" b="1" dirty="0" smtClean="0">
                  <a:solidFill>
                    <a:prstClr val="white"/>
                  </a:solidFill>
                  <a:latin typeface="新細明體"/>
                </a:rPr>
                <a:t>教育部</a:t>
              </a:r>
              <a:endParaRPr lang="en-US" altLang="zh-TW" sz="1400" b="1" dirty="0" smtClean="0">
                <a:solidFill>
                  <a:prstClr val="white"/>
                </a:solidFill>
                <a:latin typeface="新細明體"/>
              </a:endParaRPr>
            </a:p>
            <a:p>
              <a:pPr algn="ctr"/>
              <a:r>
                <a:rPr lang="zh-TW" altLang="en-US" sz="1400" b="1" dirty="0" smtClean="0">
                  <a:solidFill>
                    <a:prstClr val="white"/>
                  </a:solidFill>
                  <a:latin typeface="新細明體"/>
                </a:rPr>
                <a:t>校安網站</a:t>
              </a:r>
              <a:r>
                <a:rPr lang="en-US" altLang="zh-TW" sz="1400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latin typeface="新細明體"/>
              </a:endParaRPr>
            </a:p>
          </p:txBody>
        </p:sp>
        <p:sp>
          <p:nvSpPr>
            <p:cNvPr id="29" name="矩形 28"/>
            <p:cNvSpPr/>
            <p:nvPr/>
          </p:nvSpPr>
          <p:spPr>
            <a:xfrm>
              <a:off x="5144688" y="6800090"/>
              <a:ext cx="1070802" cy="1217068"/>
            </a:xfrm>
            <a:prstGeom prst="rect">
              <a:avLst/>
            </a:prstGeom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TW" b="1" dirty="0" smtClean="0">
                  <a:solidFill>
                    <a:prstClr val="white"/>
                  </a:solidFill>
                  <a:latin typeface="新細明體"/>
                </a:rPr>
                <a:t>3-5</a:t>
              </a:r>
            </a:p>
            <a:p>
              <a:pPr algn="ctr"/>
              <a:r>
                <a:rPr lang="zh-TW" altLang="en-US" sz="1400" b="1" dirty="0" smtClean="0">
                  <a:solidFill>
                    <a:prstClr val="white"/>
                  </a:solidFill>
                  <a:latin typeface="新細明體"/>
                </a:rPr>
                <a:t>重大案件納入管制</a:t>
              </a:r>
              <a:r>
                <a:rPr lang="en-US" altLang="zh-TW" sz="1400" b="1" dirty="0" smtClean="0">
                  <a:solidFill>
                    <a:prstClr val="white"/>
                  </a:solidFill>
                  <a:latin typeface="新細明體"/>
                </a:rPr>
                <a:t>(</a:t>
              </a:r>
              <a:r>
                <a:rPr lang="zh-TW" altLang="en-US" sz="1400" b="1" dirty="0" smtClean="0">
                  <a:solidFill>
                    <a:prstClr val="white"/>
                  </a:solidFill>
                  <a:latin typeface="新細明體"/>
                </a:rPr>
                <a:t>持續陳報校長核閱</a:t>
              </a:r>
              <a:r>
                <a:rPr lang="en-US" altLang="zh-TW" sz="1400" b="1" dirty="0" smtClean="0">
                  <a:solidFill>
                    <a:prstClr val="white"/>
                  </a:solidFill>
                  <a:latin typeface="新細明體"/>
                </a:rPr>
                <a:t>)</a:t>
              </a:r>
              <a:endParaRPr lang="zh-TW" altLang="en-US" sz="1400" b="1" dirty="0">
                <a:solidFill>
                  <a:prstClr val="white"/>
                </a:solidFill>
                <a:latin typeface="新細明體"/>
              </a:endParaRPr>
            </a:p>
          </p:txBody>
        </p:sp>
      </p:grpSp>
      <p:sp>
        <p:nvSpPr>
          <p:cNvPr id="30" name="文字方塊 29"/>
          <p:cNvSpPr txBox="1"/>
          <p:nvPr/>
        </p:nvSpPr>
        <p:spPr>
          <a:xfrm>
            <a:off x="6028524" y="62537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附件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</a:t>
            </a:r>
            <a:endParaRPr lang="zh-TW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498151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2073</TotalTime>
  <Words>151</Words>
  <Application>Microsoft Office PowerPoint</Application>
  <PresentationFormat>如螢幕大小 (4:3)</PresentationFormat>
  <Paragraphs>48</Paragraphs>
  <Slides>1</Slides>
  <Notes>1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1</vt:i4>
      </vt:variant>
    </vt:vector>
  </HeadingPairs>
  <TitlesOfParts>
    <vt:vector size="2" baseType="lpstr">
      <vt:lpstr>1_Office 佈景主題</vt:lpstr>
      <vt:lpstr>PowerPoint 簡報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tkustaff</dc:creator>
  <cp:lastModifiedBy>tkustaff</cp:lastModifiedBy>
  <cp:revision>82</cp:revision>
  <cp:lastPrinted>2014-01-17T04:57:27Z</cp:lastPrinted>
  <dcterms:created xsi:type="dcterms:W3CDTF">2013-05-24T03:01:44Z</dcterms:created>
  <dcterms:modified xsi:type="dcterms:W3CDTF">2014-06-18T06:14:29Z</dcterms:modified>
</cp:coreProperties>
</file>